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906000" type="A4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7FA5F2-DA00-4543-87FF-5084B7114695}">
          <p14:sldIdLst>
            <p14:sldId id="26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Malbobi" initials="D" lastIdx="1" clrIdx="0"/>
  <p:cmAuthor id="1" name="shsh" initials="s" lastIdx="2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004274"/>
    <a:srgbClr val="FFE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7" autoAdjust="0"/>
    <p:restoredTop sz="99878" autoAdjust="0"/>
  </p:normalViewPr>
  <p:slideViewPr>
    <p:cSldViewPr snapToGrid="0">
      <p:cViewPr>
        <p:scale>
          <a:sx n="70" d="100"/>
          <a:sy n="70" d="100"/>
        </p:scale>
        <p:origin x="-972" y="12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8F9D-2688-4140-AD45-C952733A611D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60D6-6AFD-4FA5-B542-29B65B284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9ED270B-FA93-4C9B-B8F7-FFCE9C748D4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14839"/>
            <a:ext cx="5437827" cy="4467931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AB06A861-D8AD-4D18-AF91-FAC724EBA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7000" y="1557338"/>
            <a:ext cx="1628775" cy="7870825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3086100" y="822325"/>
            <a:ext cx="3448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1600" b="1">
                <a:solidFill>
                  <a:srgbClr val="0070C0"/>
                </a:solidFill>
                <a:latin typeface="IranNastaliq" pitchFamily="18" charset="0"/>
              </a:rPr>
              <a:t>پژوهشگاه ملي مهندسي ژنتيک و زيست فناوري </a:t>
            </a:r>
          </a:p>
          <a:p>
            <a:pPr algn="ctr" rtl="1" eaLnBrk="1" hangingPunct="1"/>
            <a:r>
              <a:rPr lang="fa-IR" altLang="en-US" sz="1600" b="1">
                <a:solidFill>
                  <a:srgbClr val="0070C0"/>
                </a:solidFill>
                <a:latin typeface="IranNastaliq" pitchFamily="18" charset="0"/>
              </a:rPr>
              <a:t>معاونت فناوري </a:t>
            </a:r>
            <a:r>
              <a:rPr lang="fa-IR" altLang="en-US" sz="1600">
                <a:cs typeface="B Yekan" pitchFamily="2" charset="-78"/>
              </a:rPr>
              <a:t> </a:t>
            </a:r>
          </a:p>
        </p:txBody>
      </p: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1873250" y="1531938"/>
            <a:ext cx="4679950" cy="1258887"/>
            <a:chOff x="1873971" y="1668096"/>
            <a:chExt cx="4680000" cy="1101548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17"/>
              <a:ext cx="4680000" cy="875127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34649" y="1668096"/>
              <a:ext cx="1800244" cy="359774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dirty="0">
                  <a:solidFill>
                    <a:srgbClr val="FF0000"/>
                  </a:solidFill>
                  <a:cs typeface="B Yekan" panose="00000400000000000000" pitchFamily="2" charset="-78"/>
                </a:rPr>
                <a:t>عنوان فناوری</a:t>
              </a:r>
            </a:p>
          </p:txBody>
        </p:sp>
      </p:grp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123825" y="1762125"/>
            <a:ext cx="16287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400">
                <a:solidFill>
                  <a:srgbClr val="FF0000"/>
                </a:solidFill>
                <a:cs typeface="B Yekan" pitchFamily="2" charset="-78"/>
              </a:rPr>
              <a:t>مالک فناوری:</a:t>
            </a:r>
          </a:p>
          <a:p>
            <a:pPr algn="ctr" rtl="1" eaLnBrk="1" hangingPunct="1"/>
            <a:endParaRPr lang="fa-IR" altLang="en-US" sz="1400">
              <a:solidFill>
                <a:srgbClr val="FF0000"/>
              </a:solidFill>
              <a:cs typeface="B Yekan" pitchFamily="2" charset="-78"/>
            </a:endParaRPr>
          </a:p>
          <a:p>
            <a:pPr algn="r" rtl="1" eaLnBrk="1" hangingPunct="1"/>
            <a:r>
              <a:rPr lang="fa-IR" altLang="en-US" sz="1200">
                <a:cs typeface="B Yekan" pitchFamily="2" charset="-78"/>
              </a:rPr>
              <a:t>پژوهشگاه ملی مهندسی ژنتيک و زيست فناوری </a:t>
            </a:r>
          </a:p>
        </p:txBody>
      </p: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2054225" y="3724275"/>
            <a:ext cx="4679950" cy="4667250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623"/>
              <a:ext cx="4680000" cy="445264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 rtl="1" fontAlgn="auto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  <a:defRPr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567988" y="2833627"/>
              <a:ext cx="1800244" cy="436502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dirty="0">
                  <a:solidFill>
                    <a:srgbClr val="FF0000"/>
                  </a:solidFill>
                  <a:cs typeface="B Yekan" panose="00000400000000000000" pitchFamily="2" charset="-78"/>
                </a:rPr>
                <a:t>معرفی فناوري</a:t>
              </a: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35313"/>
            <a:ext cx="4679950" cy="474662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056" name="TextBox 27"/>
          <p:cNvSpPr txBox="1">
            <a:spLocks noChangeArrowheads="1"/>
          </p:cNvSpPr>
          <p:nvPr/>
        </p:nvSpPr>
        <p:spPr bwMode="auto">
          <a:xfrm>
            <a:off x="114300" y="4535488"/>
            <a:ext cx="1628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>
                <a:solidFill>
                  <a:srgbClr val="FF0000"/>
                </a:solidFill>
                <a:cs typeface="B Yekan" pitchFamily="2" charset="-78"/>
              </a:rPr>
              <a:t>عضو هيات علمي  گروه:</a:t>
            </a:r>
          </a:p>
          <a:p>
            <a:pPr algn="ctr" rtl="1" eaLnBrk="1" hangingPunct="1"/>
            <a:endParaRPr lang="fa-IR" altLang="en-US" sz="140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305175" y="2870200"/>
            <a:ext cx="3063875" cy="360363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dirty="0">
                <a:solidFill>
                  <a:srgbClr val="FF0000"/>
                </a:solidFill>
                <a:cs typeface="B Yekan" panose="00000400000000000000" pitchFamily="2" charset="-78"/>
              </a:rPr>
              <a:t>سطح آمادگی فناوری (</a:t>
            </a:r>
            <a:r>
              <a:rPr lang="en-US" dirty="0">
                <a:solidFill>
                  <a:srgbClr val="FF0000"/>
                </a:solidFill>
                <a:cs typeface="B Yekan" panose="00000400000000000000" pitchFamily="2" charset="-78"/>
              </a:rPr>
              <a:t>TRL</a:t>
            </a:r>
            <a:r>
              <a:rPr lang="fa-IR" dirty="0">
                <a:solidFill>
                  <a:srgbClr val="FF0000"/>
                </a:solidFill>
                <a:cs typeface="B Yekan" panose="00000400000000000000" pitchFamily="2" charset="-78"/>
              </a:rPr>
              <a:t>)</a:t>
            </a:r>
          </a:p>
        </p:txBody>
      </p: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1866900" y="8550275"/>
            <a:ext cx="4791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  <a:cs typeface="B Yekan" pitchFamily="2" charset="-78"/>
              </a:rPr>
              <a:t>مدیریت تجاری سازی و ارتباط با صنعت:</a:t>
            </a:r>
            <a:r>
              <a:rPr lang="fa-IR" altLang="en-US" sz="1200" b="1">
                <a:solidFill>
                  <a:srgbClr val="0070C0"/>
                </a:solidFill>
              </a:rPr>
              <a:t> </a:t>
            </a: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آدرس: تهران، کيلومتر15 اتوبان  تهران</a:t>
            </a:r>
            <a:r>
              <a:rPr lang="en-US" altLang="en-US" sz="1200" b="1">
                <a:solidFill>
                  <a:srgbClr val="0070C0"/>
                </a:solidFill>
              </a:rPr>
              <a:t>-</a:t>
            </a:r>
            <a:r>
              <a:rPr lang="fa-IR" altLang="en-US" sz="1200" b="1">
                <a:solidFill>
                  <a:srgbClr val="0070C0"/>
                </a:solidFill>
              </a:rPr>
              <a:t> کرج، بلوار پژوهش، </a:t>
            </a: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صندوق پستي  161/14965     تلفن مستقيم و نمابر: 44787470 -021،</a:t>
            </a:r>
            <a:endParaRPr lang="en-US" altLang="en-US" sz="1200" b="1">
              <a:solidFill>
                <a:srgbClr val="0070C0"/>
              </a:solidFill>
            </a:endParaRPr>
          </a:p>
          <a:p>
            <a:pPr algn="r" rtl="1" eaLnBrk="1" hangingPunct="1"/>
            <a:r>
              <a:rPr lang="fa-IR" altLang="en-US" sz="1200" b="1">
                <a:solidFill>
                  <a:srgbClr val="0070C0"/>
                </a:solidFill>
              </a:rPr>
              <a:t> تلفن مرکزي:  9-44787302 -021 (داخلي هاي 243و157)</a:t>
            </a:r>
          </a:p>
          <a:p>
            <a:pPr algn="r" rtl="1" eaLnBrk="1" hangingPunct="1"/>
            <a:r>
              <a:rPr lang="en-US" altLang="en-US" sz="1200" b="1">
                <a:solidFill>
                  <a:srgbClr val="0070C0"/>
                </a:solidFill>
              </a:rPr>
              <a:t>www.nigeb.ac.ir</a:t>
            </a:r>
            <a:r>
              <a:rPr lang="fa-IR" altLang="en-US" sz="1200" b="1">
                <a:solidFill>
                  <a:srgbClr val="0070C0"/>
                </a:solidFill>
              </a:rPr>
              <a:t>                                پست الکترونيک:  </a:t>
            </a:r>
            <a:r>
              <a:rPr lang="en-US" altLang="en-US" sz="1200" b="1">
                <a:solidFill>
                  <a:srgbClr val="0070C0"/>
                </a:solidFill>
              </a:rPr>
              <a:t>i-l@nigeb.ac.ir</a:t>
            </a:r>
            <a:endParaRPr lang="en-US" altLang="en-US" sz="1200">
              <a:solidFill>
                <a:srgbClr val="0070C0"/>
              </a:solidFill>
            </a:endParaRPr>
          </a:p>
          <a:p>
            <a:pPr algn="r" rtl="1" eaLnBrk="1" hangingPunct="1"/>
            <a:endParaRPr lang="en-US" altLang="en-US" sz="1200"/>
          </a:p>
        </p:txBody>
      </p:sp>
      <p:sp>
        <p:nvSpPr>
          <p:cNvPr id="2059" name="TextBox 32"/>
          <p:cNvSpPr txBox="1">
            <a:spLocks noChangeArrowheads="1"/>
          </p:cNvSpPr>
          <p:nvPr/>
        </p:nvSpPr>
        <p:spPr bwMode="auto">
          <a:xfrm>
            <a:off x="152400" y="5943600"/>
            <a:ext cx="14859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>
                <a:solidFill>
                  <a:srgbClr val="FF0000"/>
                </a:solidFill>
                <a:cs typeface="B Yekan" pitchFamily="2" charset="-78"/>
              </a:rPr>
              <a:t>قيمت تمام شده واحد محصول:</a:t>
            </a:r>
            <a:endParaRPr lang="en-US" altLang="en-US" sz="1200">
              <a:solidFill>
                <a:srgbClr val="FF0000"/>
              </a:solidFill>
              <a:cs typeface="B Yekan" pitchFamily="2" charset="-78"/>
            </a:endParaRPr>
          </a:p>
          <a:p>
            <a:pPr algn="r" rtl="1" eaLnBrk="1" hangingPunct="1"/>
            <a:endParaRPr lang="fa-IR" altLang="en-US" sz="1400">
              <a:cs typeface="B Yekan" pitchFamily="2" charset="-78"/>
            </a:endParaRPr>
          </a:p>
          <a:p>
            <a:pPr algn="ctr" rtl="1" eaLnBrk="1" hangingPunct="1"/>
            <a:endParaRPr lang="en-US" altLang="en-US" sz="1400">
              <a:cs typeface="B Yekan" pitchFamily="2" charset="-78"/>
            </a:endParaRPr>
          </a:p>
        </p:txBody>
      </p:sp>
      <p:pic>
        <p:nvPicPr>
          <p:cNvPr id="2060" name="Picture 2" descr="D:\A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95250"/>
            <a:ext cx="5889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180975" y="7324725"/>
            <a:ext cx="1362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>
                <a:solidFill>
                  <a:srgbClr val="FF0000"/>
                </a:solidFill>
                <a:cs typeface="B Yekan" pitchFamily="2" charset="-78"/>
              </a:rPr>
              <a:t>پيش بيني حجم بازار:</a:t>
            </a:r>
          </a:p>
          <a:p>
            <a:pPr algn="r" rtl="1" eaLnBrk="1" hangingPunct="1"/>
            <a:endParaRPr lang="fa-IR" altLang="en-US" sz="1400">
              <a:cs typeface="B Yekan" pitchFamily="2" charset="-78"/>
            </a:endParaRPr>
          </a:p>
          <a:p>
            <a:pPr algn="r" rtl="1" eaLnBrk="1" hangingPunct="1"/>
            <a:endParaRPr lang="en-US" altLang="en-US" sz="1400">
              <a:cs typeface="B Yekan" pitchFamily="2" charset="-78"/>
            </a:endParaRPr>
          </a:p>
        </p:txBody>
      </p:sp>
      <p:sp>
        <p:nvSpPr>
          <p:cNvPr id="2062" name="TextBox 28"/>
          <p:cNvSpPr txBox="1">
            <a:spLocks noChangeArrowheads="1"/>
          </p:cNvSpPr>
          <p:nvPr/>
        </p:nvSpPr>
        <p:spPr bwMode="auto">
          <a:xfrm>
            <a:off x="266700" y="8391525"/>
            <a:ext cx="1323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>
                <a:solidFill>
                  <a:srgbClr val="FF0000"/>
                </a:solidFill>
                <a:cs typeface="B Yekan" pitchFamily="2" charset="-78"/>
              </a:rPr>
              <a:t>مستندات: </a:t>
            </a:r>
          </a:p>
          <a:p>
            <a:pPr algn="r" rtl="1" eaLnBrk="1" hangingPunct="1"/>
            <a:endParaRPr lang="fa-IR" altLang="en-US" sz="1200">
              <a:solidFill>
                <a:srgbClr val="FF0000"/>
              </a:solidFill>
              <a:cs typeface="B Yekan" pitchFamily="2" charset="-78"/>
            </a:endParaRPr>
          </a:p>
          <a:p>
            <a:pPr algn="r" rtl="1" eaLnBrk="1" hangingPunct="1"/>
            <a:endParaRPr lang="en-US" altLang="en-US" sz="120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063" name="TextBox 19"/>
          <p:cNvSpPr txBox="1">
            <a:spLocks noChangeArrowheads="1"/>
          </p:cNvSpPr>
          <p:nvPr/>
        </p:nvSpPr>
        <p:spPr bwMode="auto">
          <a:xfrm>
            <a:off x="123825" y="3078163"/>
            <a:ext cx="1628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 eaLnBrk="1" hangingPunct="1"/>
            <a:r>
              <a:rPr lang="fa-IR" altLang="en-US" sz="1200">
                <a:solidFill>
                  <a:srgbClr val="FF0000"/>
                </a:solidFill>
                <a:cs typeface="B Yekan" pitchFamily="2" charset="-78"/>
              </a:rPr>
              <a:t>فناور (فناوران):</a:t>
            </a:r>
          </a:p>
          <a:p>
            <a:pPr algn="ctr" rtl="1" eaLnBrk="1" hangingPunct="1"/>
            <a:endParaRPr lang="en-US" altLang="en-US" sz="140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397326" y="9490260"/>
            <a:ext cx="106271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fa-I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rtl="1"/>
            <a:r>
              <a:rPr lang="en-US" b="1" dirty="0" smtClean="0"/>
              <a:t>OC-M-01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59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Words>102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Javad</cp:lastModifiedBy>
  <cp:revision>1051</cp:revision>
  <dcterms:created xsi:type="dcterms:W3CDTF">2014-10-25T05:52:28Z</dcterms:created>
  <dcterms:modified xsi:type="dcterms:W3CDTF">2021-01-26T05:41:43Z</dcterms:modified>
</cp:coreProperties>
</file>